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56" r:id="rId3"/>
    <p:sldId id="275" r:id="rId4"/>
    <p:sldId id="285" r:id="rId5"/>
    <p:sldId id="290" r:id="rId6"/>
    <p:sldId id="288" r:id="rId7"/>
    <p:sldId id="287" r:id="rId8"/>
    <p:sldId id="294" r:id="rId9"/>
    <p:sldId id="293" r:id="rId10"/>
    <p:sldId id="292" r:id="rId11"/>
    <p:sldId id="297" r:id="rId12"/>
    <p:sldId id="298" r:id="rId13"/>
    <p:sldId id="299" r:id="rId14"/>
    <p:sldId id="291" r:id="rId15"/>
    <p:sldId id="29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52D"/>
    <a:srgbClr val="2A8901"/>
    <a:srgbClr val="9BC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732"/>
  </p:normalViewPr>
  <p:slideViewPr>
    <p:cSldViewPr snapToGrid="0" snapToObjects="1">
      <p:cViewPr>
        <p:scale>
          <a:sx n="100" d="100"/>
          <a:sy n="100" d="100"/>
        </p:scale>
        <p:origin x="14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1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AE38F-9396-664C-A190-1244C1315F40}" type="doc">
      <dgm:prSet loTypeId="urn:microsoft.com/office/officeart/2005/8/layout/process1" loCatId="" qsTypeId="urn:microsoft.com/office/officeart/2005/8/quickstyle/simple1" qsCatId="simple" csTypeId="urn:microsoft.com/office/officeart/2005/8/colors/colorful2" csCatId="colorful" phldr="1"/>
      <dgm:spPr/>
    </dgm:pt>
    <dgm:pt modelId="{767A7253-F3BC-E34C-A5D9-3E10355AFB77}">
      <dgm:prSet phldrT="[Text]" custT="1"/>
      <dgm:spPr>
        <a:solidFill>
          <a:schemeClr val="accent2"/>
        </a:solidFill>
        <a:ln>
          <a:solidFill>
            <a:schemeClr val="accent2">
              <a:alpha val="74000"/>
            </a:schemeClr>
          </a:solidFill>
        </a:ln>
      </dgm:spPr>
      <dgm:t>
        <a:bodyPr/>
        <a:lstStyle/>
        <a:p>
          <a:pPr algn="ctr"/>
          <a:r>
            <a:rPr lang="en-US" sz="16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#1 </a:t>
          </a:r>
          <a:r>
            <a:rPr lang="en-US" sz="16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600" b="1" u="sng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Planning </a:t>
          </a:r>
          <a:r>
            <a:rPr lang="en-US" sz="16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s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eries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activities that account for time beyond </a:t>
          </a:r>
          <a:r>
            <a:rPr lang="en-US" sz="1600" b="1" u="non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normally </a:t>
          </a:r>
          <a:r>
            <a:rPr lang="en-US" sz="1600" b="1" u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scheduled class time</a:t>
          </a:r>
          <a:endParaRPr lang="en-US" sz="1100" b="0" i="1" u="none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F684A-175A-DF45-9106-C370E8C88E80}" type="parTrans" cxnId="{9CE1A24B-C418-4144-AF68-ADACCB60013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A3C99-376A-AB43-900C-338AE4B4B9CD}" type="sibTrans" cxnId="{9CE1A24B-C418-4144-AF68-ADACCB60013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61604-A773-4643-8FC5-C4F4E59A2F4A}">
      <dgm:prSet phldrT="[Text]"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#2 -A </a:t>
          </a:r>
          <a:r>
            <a:rPr lang="en-US" sz="1600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600" u="sng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ocumented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project where resources are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documented (time or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&amp;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money)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to AFNR  curriculum</a:t>
          </a:r>
        </a:p>
      </dgm:t>
    </dgm:pt>
    <dgm:pt modelId="{0B6F5D9F-2A21-7A4E-AD0A-E371A65E9401}" type="parTrans" cxnId="{2CC15F44-E71E-BE40-8FE8-44F41A0CBC52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7D1BD-7204-C748-AD6D-414B6E055F93}" type="sibTrans" cxnId="{2CC15F44-E71E-BE40-8FE8-44F41A0CBC52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54FA5-323E-C34F-8212-EA5D8C3B080A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#3 - </a:t>
          </a:r>
          <a:r>
            <a:rPr lang="en-US" sz="1600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Supervised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by a teacher and graded (evaluated) as part of their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courses/FFA </a:t>
          </a:r>
          <a:endParaRPr lang="en-US" sz="16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20A16-F836-B442-B455-9F018940EBF1}" type="parTrans" cxnId="{FE06AB28-3B76-E14F-9F4F-9073264B0395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D8E2C-6606-FA4C-A0CD-B0B817A71646}" type="sibTrans" cxnId="{FE06AB28-3B76-E14F-9F4F-9073264B0395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34255-EEFA-7B4C-B8CF-448AA9F5B127}" type="pres">
      <dgm:prSet presAssocID="{30FAE38F-9396-664C-A190-1244C1315F40}" presName="Name0" presStyleCnt="0">
        <dgm:presLayoutVars>
          <dgm:dir/>
          <dgm:resizeHandles val="exact"/>
        </dgm:presLayoutVars>
      </dgm:prSet>
      <dgm:spPr/>
    </dgm:pt>
    <dgm:pt modelId="{9D971D36-4A32-B64F-8572-25B7C4280EA1}" type="pres">
      <dgm:prSet presAssocID="{767A7253-F3BC-E34C-A5D9-3E10355AFB77}" presName="node" presStyleLbl="node1" presStyleIdx="0" presStyleCnt="3" custScaleX="165541" custScaleY="205423" custLinFactNeighborX="10337" custLinFactNeighborY="-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C6FF-A982-6D4B-B68A-1667B169C5F4}" type="pres">
      <dgm:prSet presAssocID="{A72A3C99-376A-AB43-900C-338AE4B4B9CD}" presName="sibTrans" presStyleLbl="sibTrans2D1" presStyleIdx="0" presStyleCnt="2" custScaleX="97630" custScaleY="60746"/>
      <dgm:spPr/>
      <dgm:t>
        <a:bodyPr/>
        <a:lstStyle/>
        <a:p>
          <a:endParaRPr lang="en-US"/>
        </a:p>
      </dgm:t>
    </dgm:pt>
    <dgm:pt modelId="{0DCCE787-0E9D-AC4E-8070-114785331134}" type="pres">
      <dgm:prSet presAssocID="{A72A3C99-376A-AB43-900C-338AE4B4B9C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F817A0B-605C-EB49-92F4-860F63FF9956}" type="pres">
      <dgm:prSet presAssocID="{44A61604-A773-4643-8FC5-C4F4E59A2F4A}" presName="node" presStyleLbl="node1" presStyleIdx="1" presStyleCnt="3" custScaleX="141431" custScaleY="196740" custLinFactNeighborX="-9999" custLinFactNeighborY="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28677-EC71-354A-B364-4D8187D69A1A}" type="pres">
      <dgm:prSet presAssocID="{2407D1BD-7204-C748-AD6D-414B6E055F93}" presName="sibTrans" presStyleLbl="sibTrans2D1" presStyleIdx="1" presStyleCnt="2" custScaleY="60549"/>
      <dgm:spPr/>
      <dgm:t>
        <a:bodyPr/>
        <a:lstStyle/>
        <a:p>
          <a:endParaRPr lang="en-US"/>
        </a:p>
      </dgm:t>
    </dgm:pt>
    <dgm:pt modelId="{2DF2F434-598E-AB4D-9822-C3B8FC6BAD74}" type="pres">
      <dgm:prSet presAssocID="{2407D1BD-7204-C748-AD6D-414B6E055F9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13D97D-2661-464C-B855-E651644A3314}" type="pres">
      <dgm:prSet presAssocID="{F5154FA5-323E-C34F-8212-EA5D8C3B080A}" presName="node" presStyleLbl="node1" presStyleIdx="2" presStyleCnt="3" custScaleX="149702" custScaleY="191455" custLinFactNeighborX="4285" custLinFactNeighborY="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1A24B-C418-4144-AF68-ADACCB60013F}" srcId="{30FAE38F-9396-664C-A190-1244C1315F40}" destId="{767A7253-F3BC-E34C-A5D9-3E10355AFB77}" srcOrd="0" destOrd="0" parTransId="{95FF684A-175A-DF45-9106-C370E8C88E80}" sibTransId="{A72A3C99-376A-AB43-900C-338AE4B4B9CD}"/>
    <dgm:cxn modelId="{A37B31B9-B80D-8C4B-9C0B-0DDADCC79D6A}" type="presOf" srcId="{A72A3C99-376A-AB43-900C-338AE4B4B9CD}" destId="{E51AC6FF-A982-6D4B-B68A-1667B169C5F4}" srcOrd="0" destOrd="0" presId="urn:microsoft.com/office/officeart/2005/8/layout/process1"/>
    <dgm:cxn modelId="{19F77337-6AA3-1647-8FC4-8A023586B5C9}" type="presOf" srcId="{44A61604-A773-4643-8FC5-C4F4E59A2F4A}" destId="{9F817A0B-605C-EB49-92F4-860F63FF9956}" srcOrd="0" destOrd="0" presId="urn:microsoft.com/office/officeart/2005/8/layout/process1"/>
    <dgm:cxn modelId="{FE06AB28-3B76-E14F-9F4F-9073264B0395}" srcId="{30FAE38F-9396-664C-A190-1244C1315F40}" destId="{F5154FA5-323E-C34F-8212-EA5D8C3B080A}" srcOrd="2" destOrd="0" parTransId="{E6120A16-F836-B442-B455-9F018940EBF1}" sibTransId="{F4FD8E2C-6606-FA4C-A0CD-B0B817A71646}"/>
    <dgm:cxn modelId="{2FED137B-803B-3549-8B1C-84D17EF68BB8}" type="presOf" srcId="{2407D1BD-7204-C748-AD6D-414B6E055F93}" destId="{2DF2F434-598E-AB4D-9822-C3B8FC6BAD74}" srcOrd="1" destOrd="0" presId="urn:microsoft.com/office/officeart/2005/8/layout/process1"/>
    <dgm:cxn modelId="{385BDD03-F90F-6942-B2B5-5AAB872792A4}" type="presOf" srcId="{30FAE38F-9396-664C-A190-1244C1315F40}" destId="{EEB34255-EEFA-7B4C-B8CF-448AA9F5B127}" srcOrd="0" destOrd="0" presId="urn:microsoft.com/office/officeart/2005/8/layout/process1"/>
    <dgm:cxn modelId="{3AE428E4-9683-7445-8E57-EA454FE651EC}" type="presOf" srcId="{A72A3C99-376A-AB43-900C-338AE4B4B9CD}" destId="{0DCCE787-0E9D-AC4E-8070-114785331134}" srcOrd="1" destOrd="0" presId="urn:microsoft.com/office/officeart/2005/8/layout/process1"/>
    <dgm:cxn modelId="{E65C05E7-92AF-5843-B13C-5D6167743EC1}" type="presOf" srcId="{2407D1BD-7204-C748-AD6D-414B6E055F93}" destId="{A8B28677-EC71-354A-B364-4D8187D69A1A}" srcOrd="0" destOrd="0" presId="urn:microsoft.com/office/officeart/2005/8/layout/process1"/>
    <dgm:cxn modelId="{F8343A7D-0118-EE45-A2FE-CBFA6F742497}" type="presOf" srcId="{767A7253-F3BC-E34C-A5D9-3E10355AFB77}" destId="{9D971D36-4A32-B64F-8572-25B7C4280EA1}" srcOrd="0" destOrd="0" presId="urn:microsoft.com/office/officeart/2005/8/layout/process1"/>
    <dgm:cxn modelId="{7706DF25-6232-7C48-BF6C-CA42A9423A45}" type="presOf" srcId="{F5154FA5-323E-C34F-8212-EA5D8C3B080A}" destId="{FE13D97D-2661-464C-B855-E651644A3314}" srcOrd="0" destOrd="0" presId="urn:microsoft.com/office/officeart/2005/8/layout/process1"/>
    <dgm:cxn modelId="{2CC15F44-E71E-BE40-8FE8-44F41A0CBC52}" srcId="{30FAE38F-9396-664C-A190-1244C1315F40}" destId="{44A61604-A773-4643-8FC5-C4F4E59A2F4A}" srcOrd="1" destOrd="0" parTransId="{0B6F5D9F-2A21-7A4E-AD0A-E371A65E9401}" sibTransId="{2407D1BD-7204-C748-AD6D-414B6E055F93}"/>
    <dgm:cxn modelId="{D76E8E5E-5251-A047-B922-0106273B8336}" type="presParOf" srcId="{EEB34255-EEFA-7B4C-B8CF-448AA9F5B127}" destId="{9D971D36-4A32-B64F-8572-25B7C4280EA1}" srcOrd="0" destOrd="0" presId="urn:microsoft.com/office/officeart/2005/8/layout/process1"/>
    <dgm:cxn modelId="{2B251196-CE61-444A-B583-710DD685419B}" type="presParOf" srcId="{EEB34255-EEFA-7B4C-B8CF-448AA9F5B127}" destId="{E51AC6FF-A982-6D4B-B68A-1667B169C5F4}" srcOrd="1" destOrd="0" presId="urn:microsoft.com/office/officeart/2005/8/layout/process1"/>
    <dgm:cxn modelId="{930C708B-D0F5-AF44-9FFC-66503FE2874E}" type="presParOf" srcId="{E51AC6FF-A982-6D4B-B68A-1667B169C5F4}" destId="{0DCCE787-0E9D-AC4E-8070-114785331134}" srcOrd="0" destOrd="0" presId="urn:microsoft.com/office/officeart/2005/8/layout/process1"/>
    <dgm:cxn modelId="{B2346324-31BD-474F-8384-4491D1520A7D}" type="presParOf" srcId="{EEB34255-EEFA-7B4C-B8CF-448AA9F5B127}" destId="{9F817A0B-605C-EB49-92F4-860F63FF9956}" srcOrd="2" destOrd="0" presId="urn:microsoft.com/office/officeart/2005/8/layout/process1"/>
    <dgm:cxn modelId="{967F951F-8041-744E-9A5C-443738180E96}" type="presParOf" srcId="{EEB34255-EEFA-7B4C-B8CF-448AA9F5B127}" destId="{A8B28677-EC71-354A-B364-4D8187D69A1A}" srcOrd="3" destOrd="0" presId="urn:microsoft.com/office/officeart/2005/8/layout/process1"/>
    <dgm:cxn modelId="{9F58A6C1-001B-FD49-AC91-3F8C18FD3385}" type="presParOf" srcId="{A8B28677-EC71-354A-B364-4D8187D69A1A}" destId="{2DF2F434-598E-AB4D-9822-C3B8FC6BAD74}" srcOrd="0" destOrd="0" presId="urn:microsoft.com/office/officeart/2005/8/layout/process1"/>
    <dgm:cxn modelId="{62475B1D-AC10-6840-89ED-D1C1948BE14C}" type="presParOf" srcId="{EEB34255-EEFA-7B4C-B8CF-448AA9F5B127}" destId="{FE13D97D-2661-464C-B855-E651644A3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71D36-4A32-B64F-8572-25B7C4280EA1}">
      <dsp:nvSpPr>
        <dsp:cNvPr id="0" name=""/>
        <dsp:cNvSpPr/>
      </dsp:nvSpPr>
      <dsp:spPr>
        <a:xfrm>
          <a:off x="69845" y="-48771"/>
          <a:ext cx="2527447" cy="230766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alpha val="7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#1 </a:t>
          </a:r>
          <a:r>
            <a:rPr lang="en-US" sz="16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600" b="1" u="sng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Planning </a:t>
          </a:r>
          <a:r>
            <a:rPr lang="en-US" sz="16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s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eries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activities that account for time beyond </a:t>
          </a:r>
          <a:r>
            <a:rPr lang="en-US" sz="1600" b="1" u="none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normally </a:t>
          </a:r>
          <a:r>
            <a:rPr lang="en-US" sz="1600" b="1" u="none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scheduled class time</a:t>
          </a:r>
          <a:endParaRPr lang="en-US" sz="1100" b="0" i="1" u="none" kern="12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434" y="18818"/>
        <a:ext cx="2392269" cy="2172482"/>
      </dsp:txXfrm>
    </dsp:sp>
    <dsp:sp modelId="{E51AC6FF-A982-6D4B-B68A-1667B169C5F4}">
      <dsp:nvSpPr>
        <dsp:cNvPr id="0" name=""/>
        <dsp:cNvSpPr/>
      </dsp:nvSpPr>
      <dsp:spPr>
        <a:xfrm>
          <a:off x="2721585" y="990054"/>
          <a:ext cx="250950" cy="230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585" y="1036056"/>
        <a:ext cx="181947" cy="138005"/>
      </dsp:txXfrm>
    </dsp:sp>
    <dsp:sp modelId="{9F817A0B-605C-EB49-92F4-860F63FF9956}">
      <dsp:nvSpPr>
        <dsp:cNvPr id="0" name=""/>
        <dsp:cNvSpPr/>
      </dsp:nvSpPr>
      <dsp:spPr>
        <a:xfrm>
          <a:off x="3082278" y="0"/>
          <a:ext cx="2159340" cy="221011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#2 -A </a:t>
          </a:r>
          <a:r>
            <a:rPr lang="en-US" sz="1600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600" u="sng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ocumented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project where resources are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documented (time or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&amp;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money)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to AFNR  curriculum</a:t>
          </a:r>
        </a:p>
      </dsp:txBody>
      <dsp:txXfrm>
        <a:off x="3145523" y="63245"/>
        <a:ext cx="2032850" cy="2083628"/>
      </dsp:txXfrm>
    </dsp:sp>
    <dsp:sp modelId="{A8B28677-EC71-354A-B364-4D8187D69A1A}">
      <dsp:nvSpPr>
        <dsp:cNvPr id="0" name=""/>
        <dsp:cNvSpPr/>
      </dsp:nvSpPr>
      <dsp:spPr>
        <a:xfrm rot="35195">
          <a:off x="5410849" y="1005050"/>
          <a:ext cx="358808" cy="229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0851" y="1050551"/>
        <a:ext cx="290029" cy="137557"/>
      </dsp:txXfrm>
    </dsp:sp>
    <dsp:sp modelId="{FE13D97D-2661-464C-B855-E651644A3314}">
      <dsp:nvSpPr>
        <dsp:cNvPr id="0" name=""/>
        <dsp:cNvSpPr/>
      </dsp:nvSpPr>
      <dsp:spPr>
        <a:xfrm>
          <a:off x="5918579" y="59370"/>
          <a:ext cx="2285620" cy="21507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#3 - </a:t>
          </a:r>
          <a:r>
            <a:rPr lang="en-US" sz="1600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Supervised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by a teacher and graded (evaluated) as part of their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courses/FFA </a:t>
          </a:r>
          <a:endParaRPr lang="en-US" sz="1600" kern="12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1572" y="122363"/>
        <a:ext cx="2159634" cy="202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vinceHand II TRIAL"/>
                <a:cs typeface="vinceHand II TRIAL"/>
              </a:rPr>
              <a:t>The </a:t>
            </a:r>
            <a:r>
              <a:rPr lang="en-US" dirty="0" smtClean="0">
                <a:latin typeface="Tahoma"/>
                <a:cs typeface="Tahoma"/>
              </a:rPr>
              <a:t>AET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BE1D3-36C0-6F45-A8DA-735279CBF040}" type="datetimeFigureOut">
              <a:rPr lang="en-US" smtClean="0">
                <a:latin typeface="Tahoma"/>
                <a:cs typeface="Tahoma"/>
              </a:rPr>
              <a:pPr/>
              <a:t>12/31/16</a:t>
            </a:fld>
            <a:endParaRPr lang="en-US" dirty="0">
              <a:latin typeface="Tahoma"/>
              <a:cs typeface="Tahom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ahoma"/>
              <a:cs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FD60-430A-034C-886E-D4DC943C90A3}" type="slidenum">
              <a:rPr lang="en-US" smtClean="0">
                <a:latin typeface="Tahoma"/>
                <a:cs typeface="Tahoma"/>
              </a:rPr>
              <a:pPr/>
              <a:t>‹#›</a:t>
            </a:fld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603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vinceHand II TRIAL"/>
                <a:cs typeface="vinceHand II TRIAL"/>
              </a:rPr>
              <a:t>The </a:t>
            </a:r>
            <a:r>
              <a:rPr lang="en-US" dirty="0" smtClean="0">
                <a:latin typeface="Tahoma"/>
                <a:cs typeface="Tahoma"/>
              </a:rPr>
              <a:t>AET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12CAAB1E-7E3D-B44D-84C5-42D13F7AEF4B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3C7A8750-3CFF-AB45-830C-FD57AFCA0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a worksheet to go along with this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is under Lessons in AET called Guidelines for SAEs with a key and you will find an Interactive Notebook worksheet for this lesson.</a:t>
            </a:r>
          </a:p>
          <a:p>
            <a:r>
              <a:rPr lang="en-US" dirty="0" smtClean="0"/>
              <a:t>Step 1 – Have a ball, pass it around to each student. Students with the ball share a single area of interest they have that relates to agricultural education. Step 2 – Ask the students what they think examples of good SAE projects would be? Step 3 – Recall the definition of SAE from prior lessons as a review and ask the students where in The AET they may develop new SAE project?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D6A52D"/>
            </a:gs>
            <a:gs pos="3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inceHand II TRIAL"/>
                <a:cs typeface="vinceHand II T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8155" y="306585"/>
            <a:ext cx="114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inceHand II TRIAL"/>
                <a:cs typeface="vinceHand II TRIAL"/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AET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PencilPap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141485"/>
            <a:ext cx="5308600" cy="1520393"/>
          </a:xfrm>
          <a:prstGeom prst="rect">
            <a:avLst/>
          </a:prstGeom>
        </p:spPr>
      </p:pic>
      <p:pic>
        <p:nvPicPr>
          <p:cNvPr id="12" name="Picture 11" descr="AET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9400" y="97095"/>
            <a:ext cx="11557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D6A52D"/>
            </a:gs>
            <a:gs pos="3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906713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latin typeface="Tahoma"/>
                <a:cs typeface="Tahoma"/>
              </a:defRPr>
            </a:lvl1pPr>
          </a:lstStyle>
          <a:p>
            <a:r>
              <a:rPr lang="en-US" dirty="0" smtClean="0"/>
              <a:t>Section title transition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29116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inceHand II TRIAL"/>
                <a:cs typeface="vinceHand II T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467" y="162083"/>
            <a:ext cx="9630833" cy="1239441"/>
            <a:chOff x="8467" y="162083"/>
            <a:chExt cx="9630833" cy="1239441"/>
          </a:xfrm>
        </p:grpSpPr>
        <p:pic>
          <p:nvPicPr>
            <p:cNvPr id="19" name="Picture 18" descr="Header.eps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467" y="162083"/>
              <a:ext cx="9135533" cy="12394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8496300" y="962799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vinceHand II TRIAL"/>
                  <a:cs typeface="vinceHand II TRIAL"/>
                </a:rPr>
                <a:t>The</a:t>
              </a:r>
              <a:r>
                <a:rPr lang="en-US" sz="1200" dirty="0" smtClean="0">
                  <a:solidFill>
                    <a:srgbClr val="FFFFFF"/>
                  </a:solidFill>
                </a:rPr>
                <a:t> AET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D6A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ET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1184" y="2857500"/>
            <a:ext cx="1655221" cy="877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inceHand II TRIAL"/>
                <a:cs typeface="vinceHand II T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12/31/16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FontTx/>
        <a:buNone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Tx/>
        <a:buFont typeface="Arial"/>
        <a:buChar char="•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65000"/>
        <a:buFont typeface="Courier New"/>
        <a:buChar char="o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65000"/>
        <a:buFont typeface="Courier New"/>
        <a:buChar char="o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sae.com/Exploratory.aspx" TargetMode="Externa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sae.com/Research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Placement.aspx" TargetMode="External"/><Relationship Id="rId4" Type="http://schemas.openxmlformats.org/officeDocument/2006/relationships/image" Target="../media/image8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sae.com/Exploratory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Entrepreneurship.aspx" TargetMode="External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sae.com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36050" r="7465" b="18114"/>
          <a:stretch/>
        </p:blipFill>
        <p:spPr>
          <a:xfrm>
            <a:off x="723900" y="2057686"/>
            <a:ext cx="8140700" cy="32636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Agricultural Educational Pathways </a:t>
            </a:r>
          </a:p>
        </p:txBody>
      </p:sp>
    </p:spTree>
    <p:extLst>
      <p:ext uri="{BB962C8B-B14F-4D97-AF65-F5344CB8AC3E}">
        <p14:creationId xmlns:p14="http://schemas.microsoft.com/office/powerpoint/2010/main" val="8308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650" y="5994400"/>
            <a:ext cx="8604250" cy="7747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</a:t>
            </a:r>
            <a:r>
              <a:rPr lang="en-US" sz="2000" dirty="0">
                <a:solidFill>
                  <a:schemeClr val="tx1"/>
                </a:solidFill>
              </a:rPr>
              <a:t>category is for students that do not fit any of the other 3 categories. These hours will only fulfill the course </a:t>
            </a:r>
            <a:r>
              <a:rPr lang="en-US" sz="2000" dirty="0" smtClean="0">
                <a:solidFill>
                  <a:schemeClr val="tx1"/>
                </a:solidFill>
              </a:rPr>
              <a:t>requirements not FFA Awards.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2598" r="15417" b="4397"/>
          <a:stretch/>
        </p:blipFill>
        <p:spPr>
          <a:xfrm>
            <a:off x="1476375" y="1574800"/>
            <a:ext cx="64008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625" y="317500"/>
            <a:ext cx="748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Lets think of some ideas that you could do for a learning </a:t>
            </a:r>
            <a:r>
              <a:rPr lang="en-US" sz="2800" smtClean="0">
                <a:solidFill>
                  <a:schemeClr val="bg1"/>
                </a:solidFill>
              </a:rPr>
              <a:t>experience.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Lets look at some ideas for a Research SAE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176" r="15001" b="5387"/>
          <a:stretch/>
        </p:blipFill>
        <p:spPr>
          <a:xfrm>
            <a:off x="838200" y="1397000"/>
            <a:ext cx="746408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Just remember a Research SAE follows the scientific method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234" r="15139" b="4645"/>
          <a:stretch/>
        </p:blipFill>
        <p:spPr>
          <a:xfrm>
            <a:off x="990599" y="1498600"/>
            <a:ext cx="6884833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 opportunities are endless</a:t>
            </a:r>
            <a:br>
              <a:rPr lang="en-US" sz="2800" dirty="0" smtClean="0"/>
            </a:br>
            <a:r>
              <a:rPr lang="en-US" sz="2800" dirty="0" smtClean="0"/>
              <a:t>You could </a:t>
            </a:r>
            <a:r>
              <a:rPr lang="en-US" sz="2800" b="1" dirty="0" smtClean="0"/>
              <a:t>work</a:t>
            </a:r>
            <a:r>
              <a:rPr lang="en-US" sz="2800" dirty="0" smtClean="0"/>
              <a:t> with the State Poultry Veterinarian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235" r="14722" b="4151"/>
          <a:stretch/>
        </p:blipFill>
        <p:spPr>
          <a:xfrm>
            <a:off x="901700" y="1280330"/>
            <a:ext cx="7429500" cy="5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 You could </a:t>
            </a:r>
            <a:r>
              <a:rPr lang="en-US" sz="2800" b="1" dirty="0" smtClean="0"/>
              <a:t>raise</a:t>
            </a:r>
            <a:r>
              <a:rPr lang="en-US" sz="2800" dirty="0" smtClean="0"/>
              <a:t> an animal, grow a garden or </a:t>
            </a:r>
            <a:r>
              <a:rPr lang="is-IS" sz="2800" dirty="0" smtClean="0"/>
              <a:t>…..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1728" r="13889" b="3904"/>
          <a:stretch/>
        </p:blipFill>
        <p:spPr>
          <a:xfrm>
            <a:off x="842032" y="1280330"/>
            <a:ext cx="7548836" cy="55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799" y="2293042"/>
            <a:ext cx="8173031" cy="19614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Supervised Agriculture Experience</a:t>
            </a:r>
          </a:p>
          <a:p>
            <a:r>
              <a:rPr lang="en-US" dirty="0" smtClean="0"/>
              <a:t>An essential component of Agriculture Education</a:t>
            </a:r>
          </a:p>
          <a:p>
            <a:pPr algn="l"/>
            <a:r>
              <a:rPr lang="en-US" dirty="0" smtClean="0"/>
              <a:t>      </a:t>
            </a:r>
            <a:r>
              <a:rPr lang="en-US" sz="4300" dirty="0" smtClean="0"/>
              <a:t>The 3 circle model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765" y="810493"/>
            <a:ext cx="62611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for </a:t>
            </a:r>
            <a:br>
              <a:rPr lang="en-US" dirty="0" smtClean="0"/>
            </a:br>
            <a:r>
              <a:rPr lang="en-US" dirty="0" smtClean="0"/>
              <a:t>SAE’s</a:t>
            </a:r>
            <a:endParaRPr lang="en-US" dirty="0"/>
          </a:p>
        </p:txBody>
      </p:sp>
      <p:pic>
        <p:nvPicPr>
          <p:cNvPr id="4" name="Picture 3" descr="Macintosh HD:Users:LaurieWieghat:Desktop:AET_SketchEffec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" y="5810766"/>
            <a:ext cx="2146300" cy="58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35" y="3559894"/>
            <a:ext cx="3719265" cy="331270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2600" y="1786810"/>
            <a:ext cx="8204200" cy="73395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pple Color Emoji" charset="0"/>
                <a:ea typeface="Apple Color Emoji" charset="0"/>
                <a:cs typeface="Apple Color Emoji" charset="0"/>
              </a:rPr>
              <a:t>Supervised </a:t>
            </a:r>
            <a:r>
              <a:rPr lang="en-US" sz="4000" b="1" smtClean="0">
                <a:latin typeface="Apple Color Emoji" charset="0"/>
                <a:ea typeface="Apple Color Emoji" charset="0"/>
                <a:cs typeface="Apple Color Emoji" charset="0"/>
              </a:rPr>
              <a:t>Agriculture Experiences</a:t>
            </a:r>
            <a:endParaRPr lang="en-US" sz="4000" b="1" dirty="0">
              <a:latin typeface="Apple Color Emoji" charset="0"/>
              <a:ea typeface="Apple Color Emoji" charset="0"/>
              <a:cs typeface="Apple Color Emoji" charset="0"/>
            </a:endParaRPr>
          </a:p>
        </p:txBody>
      </p:sp>
      <p:pic>
        <p:nvPicPr>
          <p:cNvPr id="6" name="Picture 5" descr="AET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33" y="460368"/>
            <a:ext cx="1100467" cy="58362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81427471"/>
              </p:ext>
            </p:extLst>
          </p:nvPr>
        </p:nvGraphicFramePr>
        <p:xfrm>
          <a:off x="482600" y="3263582"/>
          <a:ext cx="8204200" cy="221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432300"/>
          </a:xfrm>
        </p:spPr>
        <p:txBody>
          <a:bodyPr>
            <a:normAutofit fontScale="92500" lnSpcReduction="20000"/>
          </a:bodyPr>
          <a:lstStyle/>
          <a:p>
            <a:pPr marL="57150" indent="0"/>
            <a:r>
              <a:rPr lang="en-US" dirty="0"/>
              <a:t>Only time is invested</a:t>
            </a:r>
            <a:endParaRPr lang="en-US" dirty="0">
              <a:hlinkClick r:id="rId2"/>
            </a:endParaRPr>
          </a:p>
          <a:p>
            <a:pPr marL="0" indent="0"/>
            <a:endParaRPr lang="en-US" sz="700" dirty="0"/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Learning </a:t>
            </a:r>
            <a:r>
              <a:rPr lang="en-US" sz="1600" dirty="0"/>
              <a:t>about an area of agriculture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Only time is invested (no $)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Career exploration or job shadowing!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Prepare for a Career Development Event (CDE)!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Examples include: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Attending an </a:t>
            </a:r>
            <a:r>
              <a:rPr lang="en-US" sz="1600" dirty="0"/>
              <a:t>educational training </a:t>
            </a:r>
            <a:r>
              <a:rPr lang="en-US" sz="1600" dirty="0" smtClean="0"/>
              <a:t>seminar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Exploring, preparing and presenting a career in agriculture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This category </a:t>
            </a:r>
            <a:r>
              <a:rPr lang="en-US" sz="1600" b="1" i="1" dirty="0" smtClean="0"/>
              <a:t>should only </a:t>
            </a:r>
            <a:r>
              <a:rPr lang="en-US" sz="1600" dirty="0" smtClean="0"/>
              <a:t>be used </a:t>
            </a:r>
            <a:r>
              <a:rPr lang="en-US" sz="1600" dirty="0" smtClean="0"/>
              <a:t>for an introductory SAE project and is not duplicated in any other project.  This is an </a:t>
            </a:r>
            <a:r>
              <a:rPr lang="en-US" sz="1600" b="1" dirty="0" smtClean="0"/>
              <a:t>introductory project</a:t>
            </a:r>
            <a:r>
              <a:rPr lang="en-US" sz="1600" dirty="0"/>
              <a:t> </a:t>
            </a:r>
            <a:r>
              <a:rPr lang="en-US" sz="1600" dirty="0" smtClean="0"/>
              <a:t>and c</a:t>
            </a:r>
            <a:r>
              <a:rPr lang="en-US" sz="1600" dirty="0" smtClean="0"/>
              <a:t>reates an SAE that is more advanced, such as entrepreneurship, placement (job) or research project.</a:t>
            </a:r>
            <a:endParaRPr lang="en-US" sz="16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pPr algn="ctr"/>
            <a:r>
              <a:rPr lang="en-US" sz="2000" dirty="0" smtClean="0">
                <a:hlinkClick r:id="rId2"/>
              </a:rPr>
              <a:t>Let's look at a students Exploratory SAE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981200"/>
            <a:ext cx="927100" cy="8725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000" y="1651000"/>
            <a:ext cx="7416800" cy="25527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Applies </a:t>
            </a:r>
            <a:r>
              <a:rPr lang="en-US" sz="2800" dirty="0"/>
              <a:t>the scientific method to areas related to agriculture</a:t>
            </a:r>
            <a:r>
              <a:rPr lang="en-US" sz="2800" b="1" dirty="0"/>
              <a:t> </a:t>
            </a:r>
            <a:endParaRPr lang="en-US" sz="2800" dirty="0"/>
          </a:p>
          <a:p>
            <a:pPr marL="457200" lvl="0" indent="-457200">
              <a:buFont typeface="Wingdings" charset="2"/>
              <a:buChar char="ü"/>
            </a:pPr>
            <a:r>
              <a:rPr lang="en-US" sz="2800" dirty="0"/>
              <a:t>Relates to research questions, previous research and </a:t>
            </a:r>
            <a:r>
              <a:rPr lang="en-US" sz="2800" dirty="0" smtClean="0"/>
              <a:t>develops findings </a:t>
            </a:r>
            <a:endParaRPr lang="en-US" sz="2800" dirty="0"/>
          </a:p>
          <a:p>
            <a:pPr marL="457200" lvl="0" indent="-457200">
              <a:buFont typeface="Wingdings" charset="2"/>
              <a:buChar char="ü"/>
            </a:pPr>
            <a:r>
              <a:rPr lang="en-US" sz="2800" dirty="0"/>
              <a:t>Time and money (potentially) are invested! </a:t>
            </a:r>
          </a:p>
          <a:p>
            <a:pPr marL="914400" lvl="1" indent="-514350"/>
            <a:r>
              <a:rPr lang="en-US" sz="2400" dirty="0"/>
              <a:t>Measure plant growth with varying light exposure! </a:t>
            </a:r>
          </a:p>
          <a:p>
            <a:pPr marL="914400" lvl="1" indent="-514350"/>
            <a:r>
              <a:rPr lang="en-US" sz="2400" dirty="0"/>
              <a:t>Survey students about their perceptions of biotechnology! </a:t>
            </a:r>
          </a:p>
          <a:p>
            <a:pPr marL="914400" lvl="1" indent="-514350"/>
            <a:r>
              <a:rPr lang="en-US" sz="2400" dirty="0"/>
              <a:t>Analyze various feeding methods on a specific livestock species!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SAEs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7500" y="4318000"/>
            <a:ext cx="596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Let's look at a students Research SAE</a:t>
            </a:r>
            <a:endParaRPr lang="en-US" sz="2800" dirty="0" smtClean="0"/>
          </a:p>
          <a:p>
            <a:pPr algn="ctr"/>
            <a:r>
              <a:rPr lang="en-US" sz="2800" dirty="0" smtClean="0"/>
              <a:t>Under Explore SAE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86407"/>
            <a:ext cx="831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 can find more information on </a:t>
            </a:r>
            <a:r>
              <a:rPr lang="en-US" sz="2000" dirty="0"/>
              <a:t>a Research SAE at </a:t>
            </a:r>
            <a:r>
              <a:rPr lang="en-US" sz="2000" dirty="0" smtClean="0"/>
              <a:t>Explore SAE or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err="1">
                <a:hlinkClick r:id="rId2"/>
              </a:rPr>
              <a:t>www.exploresae.com</a:t>
            </a:r>
            <a:r>
              <a:rPr lang="en-US" sz="2800" dirty="0">
                <a:hlinkClick r:id="rId2"/>
              </a:rPr>
              <a:t>/</a:t>
            </a:r>
            <a:r>
              <a:rPr lang="en-US" sz="2800" dirty="0" err="1">
                <a:hlinkClick r:id="rId2"/>
              </a:rPr>
              <a:t>Research.aspx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7786"/>
            <a:ext cx="927100" cy="872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491" y="2297786"/>
            <a:ext cx="4740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1209" y="1638300"/>
            <a:ext cx="7755591" cy="5054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v"/>
            </a:pPr>
            <a:r>
              <a:rPr lang="en-US" sz="2000" dirty="0" smtClean="0"/>
              <a:t>It can be a PAID or an UNPAID Placement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Paid </a:t>
            </a:r>
            <a:r>
              <a:rPr lang="en-US" sz="2400" dirty="0"/>
              <a:t>or unpaid work experience relating to agricultural course topics/AFNR pathways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Money is earned in a paid, work-based learning experience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Time is an invested resource!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Work in a cooperative setting, either in or outside of school! </a:t>
            </a:r>
          </a:p>
          <a:p>
            <a:pPr lvl="2">
              <a:buFont typeface="Wingdings" charset="2"/>
              <a:buChar char="ü"/>
            </a:pPr>
            <a:r>
              <a:rPr lang="en-US" sz="1900" dirty="0"/>
              <a:t>Gain experience at a farm store, veterinary clinic, state or local government operation, or at a family agricultural operation! </a:t>
            </a:r>
          </a:p>
          <a:p>
            <a:pPr lvl="2">
              <a:buFont typeface="Wingdings" charset="2"/>
              <a:buChar char="ü"/>
            </a:pPr>
            <a:r>
              <a:rPr lang="en-US" sz="1900" dirty="0"/>
              <a:t>Work at a school laboratory, such as a greenhouse, agricultural mechanics facility or meats laboratory</a:t>
            </a:r>
          </a:p>
          <a:p>
            <a:endParaRPr lang="en-US" sz="2000" dirty="0" smtClean="0">
              <a:hlinkClick r:id="rId2"/>
            </a:endParaRPr>
          </a:p>
          <a:p>
            <a:endParaRPr lang="en-US" sz="2000" dirty="0">
              <a:hlinkClick r:id="rId2"/>
            </a:endParaRPr>
          </a:p>
          <a:p>
            <a:pPr algn="ctr"/>
            <a:r>
              <a:rPr lang="en-US" sz="2000" dirty="0" smtClean="0">
                <a:hlinkClick r:id="rId3"/>
              </a:rPr>
              <a:t>Let's look at a students Placement SAE</a:t>
            </a:r>
            <a:endParaRPr lang="en-US" sz="2000" dirty="0" smtClean="0"/>
          </a:p>
          <a:p>
            <a:pPr algn="ctr"/>
            <a:r>
              <a:rPr lang="en-US" sz="2000" dirty="0" smtClean="0"/>
              <a:t>One more to watch at </a:t>
            </a:r>
          </a:p>
          <a:p>
            <a:pPr algn="ctr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www.exploresae.com/Placement.aspx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Next we will Explore SAE for 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SAE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16" y="2007394"/>
            <a:ext cx="474009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2781300"/>
            <a:ext cx="743842" cy="700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58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702380"/>
            <a:ext cx="7162800" cy="455872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900" dirty="0"/>
              <a:t>Time is the invested resource!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900" dirty="0" smtClean="0"/>
              <a:t>Must </a:t>
            </a:r>
            <a:r>
              <a:rPr lang="en-US" sz="2900" dirty="0"/>
              <a:t>include financial risk by the student! </a:t>
            </a:r>
          </a:p>
          <a:p>
            <a:pPr marL="0" indent="0"/>
            <a:endParaRPr lang="en-US" sz="1900" dirty="0" smtClean="0"/>
          </a:p>
          <a:p>
            <a:pPr marL="0" indent="0"/>
            <a:endParaRPr lang="en-US" sz="1900" dirty="0" smtClean="0"/>
          </a:p>
          <a:p>
            <a:pPr marL="0" indent="0"/>
            <a:r>
              <a:rPr lang="en-US" sz="2600" dirty="0" smtClean="0"/>
              <a:t>Examples </a:t>
            </a:r>
            <a:r>
              <a:rPr lang="en-US" sz="2600" dirty="0"/>
              <a:t>of time-related entries include: 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Selecting</a:t>
            </a:r>
            <a:r>
              <a:rPr lang="en-US" sz="2300" dirty="0"/>
              <a:t>, caring for and exhibiting livestock </a:t>
            </a:r>
            <a:endParaRPr lang="en-US" sz="2300" dirty="0" smtClean="0"/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Mowing </a:t>
            </a:r>
            <a:r>
              <a:rPr lang="en-US" sz="2300" dirty="0"/>
              <a:t>lawns or other landscaping work </a:t>
            </a:r>
            <a:endParaRPr lang="en-US" sz="2300" dirty="0" smtClean="0"/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Planting </a:t>
            </a:r>
            <a:r>
              <a:rPr lang="en-US" sz="2300" dirty="0"/>
              <a:t>a vegetable garden and selling products at local farmers market 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Caring </a:t>
            </a:r>
            <a:r>
              <a:rPr lang="en-US" sz="2300" dirty="0"/>
              <a:t>for bee hives and moving hives to </a:t>
            </a:r>
            <a:r>
              <a:rPr lang="en-US" sz="2300" dirty="0" smtClean="0"/>
              <a:t>fields </a:t>
            </a:r>
            <a:r>
              <a:rPr lang="en-US" sz="2300" dirty="0"/>
              <a:t>under </a:t>
            </a:r>
            <a:r>
              <a:rPr lang="en-US" sz="2300" dirty="0" smtClean="0"/>
              <a:t>contract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Start </a:t>
            </a:r>
            <a:r>
              <a:rPr lang="en-US" sz="2300" dirty="0"/>
              <a:t>an </a:t>
            </a:r>
            <a:r>
              <a:rPr lang="en-US" sz="2300" dirty="0" err="1"/>
              <a:t>agri</a:t>
            </a:r>
            <a:r>
              <a:rPr lang="en-US" sz="2300" dirty="0"/>
              <a:t>-related business, such as: livestock, grain, vegetable or forage production, wildlife/hunting guide, lawn care, welding fabrication</a:t>
            </a:r>
          </a:p>
          <a:p>
            <a:pPr marL="0" indent="0"/>
            <a:endParaRPr lang="en-US" sz="2200" dirty="0" smtClean="0"/>
          </a:p>
          <a:p>
            <a:pPr marL="0" indent="0"/>
            <a:r>
              <a:rPr lang="en-US" sz="2900" dirty="0" smtClean="0"/>
              <a:t>The </a:t>
            </a:r>
            <a:r>
              <a:rPr lang="en-US" sz="2900" dirty="0"/>
              <a:t>investment is financial values to grow your SAE!</a:t>
            </a:r>
            <a:endParaRPr lang="en-US" sz="2900" dirty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pPr algn="ctr"/>
            <a:r>
              <a:rPr lang="en-US" sz="3800" u="sng" dirty="0" smtClean="0">
                <a:hlinkClick r:id="rId2"/>
              </a:rPr>
              <a:t>Click here to see a students Entrepreneurship SAE</a:t>
            </a:r>
            <a:endParaRPr lang="en-US" sz="3800" u="sng" dirty="0" smtClean="0"/>
          </a:p>
          <a:p>
            <a:pPr algn="ctr"/>
            <a:r>
              <a:rPr lang="en-US" sz="3800" dirty="0"/>
              <a:t>o</a:t>
            </a:r>
            <a:r>
              <a:rPr lang="en-US" sz="3800" dirty="0" smtClean="0"/>
              <a:t>r go to</a:t>
            </a:r>
          </a:p>
          <a:p>
            <a:pPr algn="ctr"/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www.exploresae.com/Entrepreneurship.aspx</a:t>
            </a:r>
            <a:endParaRPr lang="en-US" sz="3800" dirty="0" smtClean="0">
              <a:hlinkClick r:id="rId2"/>
            </a:endParaRPr>
          </a:p>
          <a:p>
            <a:pPr algn="ctr"/>
            <a:r>
              <a:rPr lang="en-US" sz="3800" dirty="0" smtClean="0">
                <a:hlinkClick r:id="rId2"/>
              </a:rPr>
              <a:t>http</a:t>
            </a:r>
            <a:r>
              <a:rPr lang="en-US" sz="3800" dirty="0">
                <a:hlinkClick r:id="rId2"/>
              </a:rPr>
              <a:t>://www.exploresae.com/default.aspx</a:t>
            </a:r>
            <a:endParaRPr lang="en-US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SAEs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6" y="1473778"/>
            <a:ext cx="927100" cy="87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7513">
            <a:off x="1074644" y="1567161"/>
            <a:ext cx="4740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15877" r="5754" b="8635"/>
          <a:stretch/>
        </p:blipFill>
        <p:spPr>
          <a:xfrm>
            <a:off x="1138595" y="1765300"/>
            <a:ext cx="7655147" cy="4610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some ideas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" y="2076641"/>
            <a:ext cx="581725" cy="54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92790" y="3211777"/>
            <a:ext cx="360247" cy="521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" y="3194669"/>
            <a:ext cx="581725" cy="547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" y="4304779"/>
            <a:ext cx="581725" cy="54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" y="5616177"/>
            <a:ext cx="581725" cy="547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44454" y="4321887"/>
            <a:ext cx="360247" cy="521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44454" y="5633742"/>
            <a:ext cx="360247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gricultural </a:t>
            </a:r>
            <a:r>
              <a:rPr lang="en-US" dirty="0"/>
              <a:t>E</a:t>
            </a:r>
            <a:r>
              <a:rPr lang="en-US" dirty="0" smtClean="0"/>
              <a:t>ducational </a:t>
            </a:r>
            <a:r>
              <a:rPr lang="en-US" dirty="0"/>
              <a:t>P</a:t>
            </a:r>
            <a:r>
              <a:rPr lang="en-US" dirty="0" smtClean="0"/>
              <a:t>athways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14031" r="7247" b="13574"/>
          <a:stretch/>
        </p:blipFill>
        <p:spPr>
          <a:xfrm>
            <a:off x="668522" y="1727030"/>
            <a:ext cx="7891809" cy="4724570"/>
          </a:xfrm>
        </p:spPr>
      </p:pic>
    </p:spTree>
    <p:extLst>
      <p:ext uri="{BB962C8B-B14F-4D97-AF65-F5344CB8AC3E}">
        <p14:creationId xmlns:p14="http://schemas.microsoft.com/office/powerpoint/2010/main" val="1732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571F00B-2822-924A-9991-525365535206}" vid="{1A2FD744-64BF-AB4C-99B1-0355D34BBD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AETPresentation1</Template>
  <TotalTime>2075</TotalTime>
  <Words>685</Words>
  <Application>Microsoft Macintosh PowerPoint</Application>
  <PresentationFormat>On-screen Show (4:3)</PresentationFormat>
  <Paragraphs>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Apple Color Emoji</vt:lpstr>
      <vt:lpstr>Calibri</vt:lpstr>
      <vt:lpstr>Courier New</vt:lpstr>
      <vt:lpstr>Tahoma</vt:lpstr>
      <vt:lpstr>vinceHand II TRIAL</vt:lpstr>
      <vt:lpstr>Wingdings</vt:lpstr>
      <vt:lpstr>Arial</vt:lpstr>
      <vt:lpstr>Office Theme</vt:lpstr>
      <vt:lpstr>PowerPoint Presentation</vt:lpstr>
      <vt:lpstr>Guidelines for  SAE’s</vt:lpstr>
      <vt:lpstr>PowerPoint Presentation</vt:lpstr>
      <vt:lpstr>Exploratory SAE</vt:lpstr>
      <vt:lpstr>Research SAEs</vt:lpstr>
      <vt:lpstr>Placement SAE </vt:lpstr>
      <vt:lpstr>Entrepreneurship SAEs</vt:lpstr>
      <vt:lpstr>Let’s talk about some ideas…</vt:lpstr>
      <vt:lpstr>Agricultural Educational Pathways </vt:lpstr>
      <vt:lpstr>Agricultural Educational Pathways </vt:lpstr>
      <vt:lpstr>This category is for students that do not fit any of the other 3 categories. These hours will only fulfill the course requirements not FFA Awards.</vt:lpstr>
      <vt:lpstr>Lets look at some ideas for a Research SAE</vt:lpstr>
      <vt:lpstr>Just remember a Research SAE follows the scientific method…</vt:lpstr>
      <vt:lpstr>Your opportunities are endless You could work with the State Poultry Veterinarian</vt:lpstr>
      <vt:lpstr> You could raise an animal, grow a garden or …..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Roger Hanagriff</cp:lastModifiedBy>
  <cp:revision>63</cp:revision>
  <dcterms:created xsi:type="dcterms:W3CDTF">2016-08-05T18:03:07Z</dcterms:created>
  <dcterms:modified xsi:type="dcterms:W3CDTF">2016-12-31T16:18:27Z</dcterms:modified>
</cp:coreProperties>
</file>